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56" r:id="rId3"/>
    <p:sldId id="258" r:id="rId4"/>
    <p:sldId id="269" r:id="rId5"/>
    <p:sldId id="268" r:id="rId6"/>
    <p:sldId id="270" r:id="rId7"/>
    <p:sldId id="259" r:id="rId8"/>
    <p:sldId id="261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A4C7A-3B93-42DD-A9C5-698BF552D754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D959-93B0-4991-BC82-27A5FECB21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78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91A3C-EEF7-45E1-1261-E7ABB6937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6C065E-CB30-9E34-DB04-58F3AD2D1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837A2-1465-272F-E42F-5008C7A2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DC08EA-B6B2-5740-0921-067DF42D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9C7051-7A79-0296-8703-ACF85C08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72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35B18-C20A-CC0F-0FB2-81D5F492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6051D2-4E6A-D1E2-A794-4CAB718DF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AB59B-4BAD-141B-82AE-99FF0543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D21F4-8038-5B9D-59E3-C59E2A5B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60FA94-5289-A019-AA42-AA8915F4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23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D16689-692C-972D-530F-4DD522933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8EAF74-6E42-19E8-F28F-097FE2696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8E7F1A-6FA8-5F0F-B1BE-75DB9CCB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5A683-2BE6-3AA3-666A-4958811E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845E49-9DAC-475F-C8D6-FD67C86F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66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52F39-F443-F4DD-7B8C-BA957EE0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D67C5C-F850-52B5-3482-B3C7DC50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003AE2-EFD6-2568-5BAE-633ABDF7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6995D-42B2-3CA2-586B-DA6C1DC2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81EAF7-3A37-5FA5-1884-35B8C9CF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0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787EC-BB6A-30F6-0CF6-85396E01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7CAD80-515B-4AA1-4F54-854B0E90A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361053-56A3-581F-4AD1-C3FE7C6A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9C3EC-A0CC-C532-3E34-61BB6E87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AAE18-06EA-DC38-7D65-E57DA062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87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9C1F8-0A38-6E42-C0B0-03B9DA1A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97410-04FB-E0F6-A46C-448FA896E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93006-CB1E-25F9-640E-E6080F7A8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132D47-AA32-D12A-F8FE-D35C58C84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6DFAC7-719D-FE8F-EE15-F7CF4AE3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B2BC79-246B-A7FF-EA54-4C145F78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32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4DECF-ED8D-3CA1-2920-C0D6F12E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3D0AF-56E0-68F3-EE8C-9CBDE9FE5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08103F-A2FE-1661-39A5-BC7376B63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A259DA-ADF9-1BAC-05E4-EDE63318C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489CCE-A258-D98C-45DE-16C404CA5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233E96-8A66-F219-D875-601C0294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361227-EFB0-407E-FDC8-777FA76F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05DCEE-3970-D934-66F9-5D76E9F3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5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B6BA2-FDA5-C345-8557-DA60E4AF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26A3BA-E88B-53D2-8506-DACB9CB8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CB8EDE-20D6-6212-2503-3ED97B2F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0139E4-9CE9-27B8-98A7-0C123EA6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46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404AFC-AEFA-7EA6-A1DC-6A525B0F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57E833-91DB-CC39-14AB-2AA0173A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262F1-0564-45E9-7D18-11FEB4E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134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B0292-D8CB-8050-2183-0D50D07B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57588-CB09-2BFD-B300-E533A73F3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BA1925-3FD6-82BD-7F60-3FB670430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F3476-6C68-535B-B721-AFF377D7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9A798-1B98-4FFC-2F61-B35E9748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B78EA6-7A4F-B983-314E-45061B9F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72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F2960-2BAF-047F-442B-614B46ED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98AA7E-B47B-240B-A36E-01EE57EB8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3B1755-1863-8A24-C4D1-43A3F33AA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F9D7AB-BBEE-3115-E0C8-BE2766FB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55DAC-6064-64B9-E057-3CDC66E6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B4F0F9-FF2C-0CFF-3983-E95C2BAB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73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BDFAA-40D2-CC4C-F50D-31441BEF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D812B4-4CC1-6F68-D36F-E92CBC802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3B76F-2346-EEF4-072A-611466013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DFC90-405B-4E88-ADDF-7672A1AA4827}" type="datetimeFigureOut">
              <a:rPr lang="ru-RU" smtClean="0"/>
              <a:t>04.08.2022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0C5E6C-6EE4-84DD-FEA1-D77137BA1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8935C8-2F2C-913A-4826-F6D5BF3EE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4A75A-B1E2-440D-AD93-DF908E2EC8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5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C%D0%B8%D0%BA%D0%BE%D0%BB%D0%B0%D1%97%D0%B2-%D0%94%D0%BD%D1%96%D1%81%D1%82%D1%80%D0%BE%D0%B2%D1%81%D1%8C%D0%BA%D0%B8%D0%B9" TargetMode="External"/><Relationship Id="rId13" Type="http://schemas.openxmlformats.org/officeDocument/2006/relationships/hyperlink" Target="https://uk.wikipedia.org/wiki/%D0%9A%D0%B8%D1%97%D0%B2" TargetMode="External"/><Relationship Id="rId3" Type="http://schemas.openxmlformats.org/officeDocument/2006/relationships/hyperlink" Target="https://deepstatemap.live/en#6/49.440/32.058" TargetMode="External"/><Relationship Id="rId7" Type="http://schemas.openxmlformats.org/officeDocument/2006/relationships/hyperlink" Target="https://uk.wikipedia.org/wiki/%D0%94%D0%BD%D1%96%D1%81%D1%82%D0%B5%D1%80" TargetMode="External"/><Relationship Id="rId12" Type="http://schemas.openxmlformats.org/officeDocument/2006/relationships/hyperlink" Target="https://uk.wikipedia.org/wiki/%D0%90%D0%B2%D1%82%D0%BE%D1%88%D0%BB%D1%8F%D1%85_%D0%9C_06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epstatemap.live/en#6/49.438/32.053" TargetMode="External"/><Relationship Id="rId11" Type="http://schemas.openxmlformats.org/officeDocument/2006/relationships/hyperlink" Target="https://uk.wikipedia.org/wiki/%D0%90%D0%B2%D1%82%D0%BE%D1%88%D0%BB%D1%8F%D1%85_E471" TargetMode="External"/><Relationship Id="rId5" Type="http://schemas.openxmlformats.org/officeDocument/2006/relationships/hyperlink" Target="https://uk.wikipedia.org/wiki/%D0%9C%D0%B8%D0%BA%D0%BE%D0%BB%D0%B0%D1%97%D0%B2_(%D0%9B%D1%8C%D0%B2%D1%96%D0%B2%D1%81%D1%8C%D0%BA%D0%B0_%D0%BE%D0%B1%D0%BB%D0%B0%D1%81%D1%82%D1%8C)" TargetMode="External"/><Relationship Id="rId10" Type="http://schemas.openxmlformats.org/officeDocument/2006/relationships/hyperlink" Target="https://uk.wikipedia.org/wiki/%D0%A1%D1%82%D1%80%D0%B8%D0%B9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uk.wikipedia.org/wiki/%D0%9B%D1%8C%D0%B2%D1%96%D0%B2" TargetMode="External"/><Relationship Id="rId14" Type="http://schemas.openxmlformats.org/officeDocument/2006/relationships/hyperlink" Target="https://uk.wikipedia.org/wiki/%D0%A7%D0%BE%D0%B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077FA8-5325-32BC-5096-564B88C2F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0"/>
            <a:ext cx="12269189" cy="69014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23AD9-8413-9568-77C8-528505E40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593" y="1530123"/>
            <a:ext cx="9144000" cy="1971901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Модульне житло для внутрішньо переміщених осіб з соціальною та економічною інфраструктурою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7512A9-C0BA-C5C8-533E-A245ABEA2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7519"/>
            <a:ext cx="6381750" cy="627062"/>
          </a:xfrm>
        </p:spPr>
        <p:txBody>
          <a:bodyPr/>
          <a:lstStyle/>
          <a:p>
            <a:r>
              <a:rPr lang="uk-UA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Україна, Львівська область, </a:t>
            </a:r>
            <a:r>
              <a:rPr lang="uk-UA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 Миколаїв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255F1-0AEC-2F14-B2FD-B2F3AFC79F70}"/>
              </a:ext>
            </a:extLst>
          </p:cNvPr>
          <p:cNvSpPr txBox="1"/>
          <p:nvPr/>
        </p:nvSpPr>
        <p:spPr>
          <a:xfrm>
            <a:off x="46452" y="83701"/>
            <a:ext cx="2304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2022</a:t>
            </a:r>
          </a:p>
          <a:p>
            <a:r>
              <a:rPr lang="uk-UA" dirty="0">
                <a:solidFill>
                  <a:schemeClr val="bg1"/>
                </a:solidFill>
              </a:rPr>
              <a:t>ТОВ «ЧУДО МОДУЛЬ»</a:t>
            </a:r>
          </a:p>
          <a:p>
            <a:r>
              <a:rPr lang="en-US" dirty="0">
                <a:solidFill>
                  <a:schemeClr val="bg1"/>
                </a:solidFill>
              </a:rPr>
              <a:t>@choodomodular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1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0AB6F4-4714-FA37-7C6B-853F97124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79374"/>
            <a:ext cx="10657114" cy="677862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86179F-C151-2063-05E3-73A62FC8A9FC}"/>
              </a:ext>
            </a:extLst>
          </p:cNvPr>
          <p:cNvSpPr txBox="1">
            <a:spLocks/>
          </p:cNvSpPr>
          <p:nvPr/>
        </p:nvSpPr>
        <p:spPr>
          <a:xfrm>
            <a:off x="-1" y="1257113"/>
            <a:ext cx="6095999" cy="662263"/>
          </a:xfrm>
          <a:prstGeom prst="rect">
            <a:avLst/>
          </a:prstGeom>
          <a:solidFill>
            <a:srgbClr val="CC99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CHOODO MODULAR</a:t>
            </a:r>
            <a:endParaRPr lang="ru-RU" sz="4000" b="1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DEA94FE-2D39-A33D-4C6C-5C5F7B6C3E6B}"/>
              </a:ext>
            </a:extLst>
          </p:cNvPr>
          <p:cNvSpPr txBox="1">
            <a:spLocks/>
          </p:cNvSpPr>
          <p:nvPr/>
        </p:nvSpPr>
        <p:spPr>
          <a:xfrm>
            <a:off x="0" y="5437817"/>
            <a:ext cx="6095995" cy="139310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sz="2900" b="1" dirty="0"/>
              <a:t>Презентацію підготувала компанія «ЧУДО МОДУЛЬ»</a:t>
            </a:r>
          </a:p>
          <a:p>
            <a:pPr algn="r"/>
            <a:r>
              <a:rPr lang="en-US" sz="2900" b="1" dirty="0"/>
              <a:t>@choodomodular</a:t>
            </a:r>
          </a:p>
          <a:p>
            <a:pPr algn="r"/>
            <a:endParaRPr lang="en-US" sz="2900" b="1" dirty="0"/>
          </a:p>
          <a:p>
            <a:pPr algn="r"/>
            <a:r>
              <a:rPr lang="uk-UA" sz="2900" b="1" dirty="0"/>
              <a:t>В лиці директора  Євгенія Авраменко</a:t>
            </a:r>
          </a:p>
          <a:p>
            <a:pPr algn="r"/>
            <a:r>
              <a:rPr lang="uk-UA" sz="2900" b="1" dirty="0"/>
              <a:t>Тел: +38 066 746 84 84</a:t>
            </a:r>
          </a:p>
          <a:p>
            <a:pPr algn="r"/>
            <a:endParaRPr lang="uk-UA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948FB-7BBA-02A6-6FA3-11A626554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2784161"/>
            <a:ext cx="6095998" cy="4073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891FCF-4A5D-4252-BE24-2118BBE44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0"/>
            <a:ext cx="6096002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3C8268-DC8C-6CD9-3F44-885176BF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C063F-7F3F-0C1B-9D4C-8B0FB5E7D944}"/>
              </a:ext>
            </a:extLst>
          </p:cNvPr>
          <p:cNvSpPr txBox="1"/>
          <p:nvPr/>
        </p:nvSpPr>
        <p:spPr>
          <a:xfrm>
            <a:off x="275609" y="88548"/>
            <a:ext cx="1879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Інтерактивна мапа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бойових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дій</a:t>
            </a:r>
            <a:endParaRPr lang="en-US" b="0" i="0" dirty="0">
              <a:effectLst/>
              <a:latin typeface="Bandera Pro"/>
            </a:endParaRPr>
          </a:p>
          <a:p>
            <a:endParaRPr lang="ru-RU" sz="1200" b="0" i="0" dirty="0">
              <a:solidFill>
                <a:srgbClr val="333333"/>
              </a:solidFill>
              <a:effectLst/>
              <a:latin typeface="Bandera Pro"/>
            </a:endParaRPr>
          </a:p>
          <a:p>
            <a:r>
              <a:rPr lang="uk-UA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703058-DF6D-22AC-C3B2-901A3A85C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65" y="0"/>
            <a:ext cx="9920835" cy="5499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0D605-59EC-837A-8B9F-C449CAA5E313}"/>
              </a:ext>
            </a:extLst>
          </p:cNvPr>
          <p:cNvSpPr txBox="1"/>
          <p:nvPr/>
        </p:nvSpPr>
        <p:spPr>
          <a:xfrm>
            <a:off x="275609" y="5516957"/>
            <a:ext cx="117713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0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Миколаїв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 – </a:t>
            </a:r>
            <a:r>
              <a:rPr lang="uk-UA" sz="1400" dirty="0">
                <a:latin typeface="Arial" panose="020B0604020202020204" pitchFamily="34" charset="0"/>
              </a:rPr>
              <a:t>м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істо в Україні у Львівській області неподалік кордону з Польщею та Словаччиною, значно віддалене від </a:t>
            </a:r>
            <a:r>
              <a:rPr lang="uk-UA" sz="1400" b="0" i="0" dirty="0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лінії бойових дій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uk-UA" sz="800" b="0" i="0" dirty="0">
              <a:effectLst/>
              <a:latin typeface="Arial" panose="020B0604020202020204" pitchFamily="34" charset="0"/>
            </a:endParaRPr>
          </a:p>
          <a:p>
            <a:r>
              <a:rPr lang="uk-UA" sz="1400" b="0" i="0" dirty="0">
                <a:effectLst/>
                <a:latin typeface="Arial" panose="020B0604020202020204" pitchFamily="34" charset="0"/>
              </a:rPr>
              <a:t>Населення 14 801 мешканців</a:t>
            </a:r>
            <a:r>
              <a:rPr lang="uk-UA" sz="1400" dirty="0">
                <a:latin typeface="Arial" panose="020B0604020202020204" pitchFamily="34" charset="0"/>
              </a:rPr>
              <a:t>,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uk-UA" sz="1400" dirty="0">
                <a:latin typeface="Arial" panose="020B0604020202020204" pitchFamily="34" charset="0"/>
              </a:rPr>
              <a:t>р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озташоване неподалік від річки 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  <a:hlinkClick r:id="rId7" tooltip="Дніст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Дністер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, за 3 км від залізничної станції 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  <a:hlinkClick r:id="rId8" tooltip="Миколаїв-Дністровськ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Миколаїв-Дністровський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 на лінії 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  <a:hlinkClick r:id="rId9" tooltip="Льві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Львів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 — 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  <a:hlinkClick r:id="rId10" tooltip="Стр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Стрий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. </a:t>
            </a:r>
          </a:p>
          <a:p>
            <a:endParaRPr lang="uk-UA" sz="800" b="0" i="0" dirty="0">
              <a:effectLst/>
              <a:latin typeface="Arial" panose="020B0604020202020204" pitchFamily="34" charset="0"/>
            </a:endParaRPr>
          </a:p>
          <a:p>
            <a:r>
              <a:rPr lang="uk-UA" sz="1400" b="0" i="0" dirty="0">
                <a:effectLst/>
                <a:latin typeface="Arial" panose="020B0604020202020204" pitchFamily="34" charset="0"/>
              </a:rPr>
              <a:t>Західною околицею міста проходить автошлях </a:t>
            </a:r>
            <a:r>
              <a:rPr lang="uk-UA" sz="1400" b="1" i="0" u="none" strike="noStrike" dirty="0">
                <a:effectLst/>
                <a:latin typeface="Arial" panose="020B0604020202020204" pitchFamily="34" charset="0"/>
                <a:hlinkClick r:id="rId11" tooltip="Автошлях E4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E471</a:t>
            </a:r>
            <a:r>
              <a:rPr lang="uk-UA" sz="1400" u="none" strike="noStrike" dirty="0">
                <a:latin typeface="Arial" panose="020B0604020202020204" pitchFamily="34" charset="0"/>
              </a:rPr>
              <a:t>, 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збігається з маршрутом міжнародного автошляху </a:t>
            </a:r>
            <a:r>
              <a:rPr lang="uk-UA" sz="1400" b="1" i="0" u="none" strike="noStrike" dirty="0">
                <a:effectLst/>
                <a:latin typeface="Arial" panose="020B0604020202020204" pitchFamily="34" charset="0"/>
                <a:hlinkClick r:id="rId12" tooltip="Автошлях М 0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М06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 (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  <a:hlinkClick r:id="rId13" tooltip="Киї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Київ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 — </a:t>
            </a:r>
            <a:r>
              <a:rPr lang="uk-UA" sz="1400" b="0" i="0" u="none" strike="noStrike" dirty="0">
                <a:effectLst/>
                <a:latin typeface="Arial" panose="020B0604020202020204" pitchFamily="34" charset="0"/>
                <a:hlinkClick r:id="rId14" tooltip="Чоп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Чоп</a:t>
            </a:r>
            <a:r>
              <a:rPr lang="uk-UA" sz="1400" b="0" i="0" dirty="0">
                <a:effectLst/>
                <a:latin typeface="Arial" panose="020B0604020202020204" pitchFamily="34" charset="0"/>
              </a:rPr>
              <a:t>)</a:t>
            </a:r>
            <a:r>
              <a:rPr lang="uk-UA" sz="1400" dirty="0">
                <a:latin typeface="Arial" panose="020B0604020202020204" pitchFamily="34" charset="0"/>
              </a:rPr>
              <a:t>.</a:t>
            </a:r>
          </a:p>
          <a:p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3BBDD5-9A03-C817-51F3-AC6511C5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EA6B7A-9C17-DB0E-4A04-39F94E7C1F2E}"/>
              </a:ext>
            </a:extLst>
          </p:cNvPr>
          <p:cNvSpPr txBox="1"/>
          <p:nvPr/>
        </p:nvSpPr>
        <p:spPr>
          <a:xfrm>
            <a:off x="437408" y="2336393"/>
            <a:ext cx="113171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Схематичне зображення багатоповерхових житлових будинків, об’єктів соціальної та економічною інфраструктури в м. Миколаїв.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023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C17715-9C62-4B4E-9CAB-736C6106D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6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233699-7A17-44FF-9CCC-A4B17EF44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ACA0F-6C33-47C1-8D58-9EE3046CFB2D}"/>
              </a:ext>
            </a:extLst>
          </p:cNvPr>
          <p:cNvSpPr txBox="1"/>
          <p:nvPr/>
        </p:nvSpPr>
        <p:spPr>
          <a:xfrm>
            <a:off x="2676272" y="797510"/>
            <a:ext cx="89971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/>
              <a:t>Земельна ділянка – 4,5 га</a:t>
            </a:r>
          </a:p>
          <a:p>
            <a:pPr algn="just"/>
            <a:endParaRPr lang="uk-UA" sz="2800" dirty="0"/>
          </a:p>
          <a:p>
            <a:pPr algn="just"/>
            <a:r>
              <a:rPr lang="uk-UA" sz="2800" dirty="0"/>
              <a:t>Розрахункова кількість жителів – 2 </a:t>
            </a:r>
            <a:r>
              <a:rPr lang="en-US" sz="2800" dirty="0"/>
              <a:t>5</a:t>
            </a:r>
            <a:r>
              <a:rPr lang="uk-UA" sz="2800" dirty="0"/>
              <a:t>00 людей</a:t>
            </a:r>
          </a:p>
          <a:p>
            <a:pPr algn="just"/>
            <a:r>
              <a:rPr lang="uk-UA" sz="2800" dirty="0"/>
              <a:t>Кількість сімей – 800</a:t>
            </a:r>
          </a:p>
          <a:p>
            <a:pPr algn="just"/>
            <a:endParaRPr lang="uk-UA" sz="2800" dirty="0"/>
          </a:p>
          <a:p>
            <a:pPr algn="just"/>
            <a:r>
              <a:rPr lang="uk-UA" sz="2800" dirty="0"/>
              <a:t>Площа соціального житла – 37 500 кв.м.</a:t>
            </a:r>
          </a:p>
          <a:p>
            <a:pPr algn="just"/>
            <a:r>
              <a:rPr lang="uk-UA" sz="2800" dirty="0"/>
              <a:t>Об'єкти соціальної інфраструктури – 3 750 кв.м.</a:t>
            </a:r>
          </a:p>
          <a:p>
            <a:pPr algn="just"/>
            <a:endParaRPr lang="uk-UA" sz="2800" dirty="0"/>
          </a:p>
          <a:p>
            <a:r>
              <a:rPr lang="uk-UA" sz="2800" dirty="0"/>
              <a:t>Площа інфраструктура</a:t>
            </a:r>
            <a:r>
              <a:rPr lang="ru-RU" sz="2800" dirty="0"/>
              <a:t> (дороги, </a:t>
            </a:r>
            <a:r>
              <a:rPr lang="uk-UA" sz="2800" dirty="0"/>
              <a:t>прибудинкова</a:t>
            </a:r>
            <a:r>
              <a:rPr lang="ru-RU" sz="2800" dirty="0"/>
              <a:t>, майданчики, </a:t>
            </a:r>
            <a:r>
              <a:rPr lang="ru-RU" sz="2800" dirty="0" err="1"/>
              <a:t>тощо</a:t>
            </a:r>
            <a:r>
              <a:rPr lang="ru-RU" sz="2800" dirty="0"/>
              <a:t>) – 28 125 кв.м.</a:t>
            </a:r>
            <a:endParaRPr lang="uk-UA" sz="2800" dirty="0"/>
          </a:p>
          <a:p>
            <a:pPr algn="just"/>
            <a:endParaRPr lang="uk-UA" sz="2400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5347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2F00BD-94D6-4F34-BBB7-E80E9EAC6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0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2749DD-A48F-6D9A-85F2-20DFFA883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FDE6B0-43E8-BACF-BF00-DA1FBB0A5F68}"/>
              </a:ext>
            </a:extLst>
          </p:cNvPr>
          <p:cNvSpPr txBox="1"/>
          <p:nvPr/>
        </p:nvSpPr>
        <p:spPr>
          <a:xfrm>
            <a:off x="1" y="222320"/>
            <a:ext cx="53993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Особливості запропонованої технології.</a:t>
            </a:r>
          </a:p>
          <a:p>
            <a:pPr algn="ctr"/>
            <a:endParaRPr lang="uk-UA" sz="2800" b="1" dirty="0"/>
          </a:p>
          <a:p>
            <a:pPr algn="ctr"/>
            <a:r>
              <a:rPr lang="uk-UA" sz="2800" dirty="0"/>
              <a:t>Переваги високотехнологічного модульного будівництва.</a:t>
            </a:r>
          </a:p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55A65-FFA9-4A79-2B6F-426AE8340555}"/>
              </a:ext>
            </a:extLst>
          </p:cNvPr>
          <p:cNvSpPr txBox="1"/>
          <p:nvPr/>
        </p:nvSpPr>
        <p:spPr>
          <a:xfrm>
            <a:off x="6302712" y="3853543"/>
            <a:ext cx="58892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Швидкість:</a:t>
            </a:r>
          </a:p>
          <a:p>
            <a:r>
              <a:rPr lang="uk-UA" sz="2800" dirty="0"/>
              <a:t>В світі модульне будівництво найшвидше з існуючих технологій.</a:t>
            </a:r>
          </a:p>
          <a:p>
            <a:r>
              <a:rPr lang="uk-UA" sz="2800" dirty="0"/>
              <a:t>Строк виготовлення багатоповерхової будівлі не перевищую трьох місяців.</a:t>
            </a: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97F7C6-1434-2391-536B-D6595023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3543"/>
            <a:ext cx="5889288" cy="30044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9A4BF4-3FA8-2DDB-0D46-C4C74A57C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1" y="-26538"/>
            <a:ext cx="3641712" cy="302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72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5739E-2808-8C4A-7BA0-7781030ED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043A9-39EC-4DCE-6C47-ED2BACAEF320}"/>
              </a:ext>
            </a:extLst>
          </p:cNvPr>
          <p:cNvSpPr txBox="1"/>
          <p:nvPr/>
        </p:nvSpPr>
        <p:spPr>
          <a:xfrm>
            <a:off x="0" y="125186"/>
            <a:ext cx="609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Безпека.</a:t>
            </a:r>
          </a:p>
          <a:p>
            <a:r>
              <a:rPr lang="uk-UA" sz="2000" dirty="0"/>
              <a:t>Що ми бачимо при попаданні ракет в капітальну будівлю?</a:t>
            </a:r>
          </a:p>
          <a:p>
            <a:r>
              <a:rPr lang="uk-UA" sz="2000" dirty="0"/>
              <a:t>Вмираючих людей під сотнями тон бетону.</a:t>
            </a:r>
          </a:p>
          <a:p>
            <a:r>
              <a:rPr lang="uk-UA" sz="2000" dirty="0"/>
              <a:t>Запропонована технологія виключає такі завали та передбачає додатковий захист від ударної хвилі та осколкових влучень.</a:t>
            </a:r>
          </a:p>
          <a:p>
            <a:r>
              <a:rPr lang="uk-UA" sz="20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868F5F-744C-425C-A050-CCD9B63B5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E0D808-1828-33DB-D5ED-C2E7EC0CA68F}"/>
              </a:ext>
            </a:extLst>
          </p:cNvPr>
          <p:cNvSpPr txBox="1"/>
          <p:nvPr/>
        </p:nvSpPr>
        <p:spPr>
          <a:xfrm>
            <a:off x="6204856" y="4020115"/>
            <a:ext cx="609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Високотехнологічність.</a:t>
            </a:r>
          </a:p>
          <a:p>
            <a:endParaRPr lang="uk-UA" sz="2000" b="1" dirty="0"/>
          </a:p>
          <a:p>
            <a:r>
              <a:rPr lang="uk-UA" sz="2000" dirty="0"/>
              <a:t>При заводському виробництві використовуються матеріали високої якості, що відповідають найвищим світовим критеріям у пожаробезпеці, сейсмостійкості, довговічності, надійності.</a:t>
            </a:r>
          </a:p>
          <a:p>
            <a:endParaRPr lang="uk-UA" sz="2000" dirty="0"/>
          </a:p>
          <a:p>
            <a:r>
              <a:rPr lang="uk-UA" sz="20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046EDE-9440-54F3-67A0-741C1CEE8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67100"/>
            <a:ext cx="6096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B4097F-FA2C-C0CA-1318-B56726761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44133-164D-8A45-89CD-520EC92D2E63}"/>
              </a:ext>
            </a:extLst>
          </p:cNvPr>
          <p:cNvSpPr txBox="1"/>
          <p:nvPr/>
        </p:nvSpPr>
        <p:spPr>
          <a:xfrm>
            <a:off x="119742" y="130629"/>
            <a:ext cx="5682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Мобільність:</a:t>
            </a:r>
          </a:p>
          <a:p>
            <a:r>
              <a:rPr lang="uk-UA" sz="2000" dirty="0"/>
              <a:t>Технологія дозволяє: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ставити будинки практично на будь-якій поверхні;</a:t>
            </a:r>
          </a:p>
          <a:p>
            <a:pPr marL="285750" indent="-285750" algn="just">
              <a:buFontTx/>
              <a:buChar char="-"/>
            </a:pPr>
            <a:r>
              <a:rPr lang="uk-UA" sz="2000" dirty="0"/>
              <a:t>добудовувати (навіть до капітальних будівель), розбирати, перевозити та встановлювати на інших локаціях необмежену кількість раз;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змінювати конструктивні елементи будівлі, перепрофільовувати.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B5E23-8807-3A02-FD89-43D9BC59C968}"/>
              </a:ext>
            </a:extLst>
          </p:cNvPr>
          <p:cNvSpPr txBox="1"/>
          <p:nvPr/>
        </p:nvSpPr>
        <p:spPr>
          <a:xfrm>
            <a:off x="6689756" y="3955978"/>
            <a:ext cx="52773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Конкурентоспроможність:</a:t>
            </a:r>
          </a:p>
          <a:p>
            <a:r>
              <a:rPr lang="uk-UA" sz="2400" dirty="0"/>
              <a:t>Архітектура будівель, інтер'єрі рішення приміщень, енергоефективність, інженерія – відповідають стандартам ринку, при цьому ціна нижче</a:t>
            </a:r>
            <a:r>
              <a:rPr lang="uk-UA" dirty="0"/>
              <a:t>. 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1F905F-605F-0D33-A79F-48340C57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16" y="-115453"/>
            <a:ext cx="4432917" cy="34170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F7BC19-0B12-57FC-D2F6-0A5B83F08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13" y="3320299"/>
            <a:ext cx="5423826" cy="34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6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341</Words>
  <Application>Microsoft Office PowerPoint</Application>
  <PresentationFormat>Широкоэкранный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Bandera Pro</vt:lpstr>
      <vt:lpstr>Calibri</vt:lpstr>
      <vt:lpstr>Calibri Light</vt:lpstr>
      <vt:lpstr>Тема Office</vt:lpstr>
      <vt:lpstr>Модульне житло для внутрішньо переміщених осіб з соціальною та економічною інфраструктурою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2022-04-28T16:02:56Z</dcterms:created>
  <dcterms:modified xsi:type="dcterms:W3CDTF">2022-08-04T10:14:02Z</dcterms:modified>
</cp:coreProperties>
</file>